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letter"/>
  <p:notesSz cx="7010400" cy="11490325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0">
          <p15:clr>
            <a:srgbClr val="A4A3A4"/>
          </p15:clr>
        </p15:guide>
        <p15:guide id="2" pos="30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1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199" autoAdjust="0"/>
  </p:normalViewPr>
  <p:slideViewPr>
    <p:cSldViewPr snapToGrid="0">
      <p:cViewPr varScale="1">
        <p:scale>
          <a:sx n="109" d="100"/>
          <a:sy n="109" d="100"/>
        </p:scale>
        <p:origin x="2310" y="84"/>
      </p:cViewPr>
      <p:guideLst>
        <p:guide orient="horz" pos="2220"/>
        <p:guide pos="30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812" y="-102"/>
      </p:cViewPr>
      <p:guideLst>
        <p:guide orient="horz" pos="361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71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571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algn="r"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955338"/>
            <a:ext cx="3038475" cy="573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10955338"/>
            <a:ext cx="3038475" cy="573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algn="r" defTabSz="1052513">
              <a:defRPr sz="1400" smtClean="0"/>
            </a:lvl1pPr>
          </a:lstStyle>
          <a:p>
            <a:pPr>
              <a:defRPr/>
            </a:pPr>
            <a:fld id="{AA28F5CD-1259-4158-A490-A01487B238BC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085430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292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55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9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512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082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7865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42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571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195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2877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4994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7212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1588"/>
            <a:ext cx="9144000" cy="670242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8210550" y="6681788"/>
            <a:ext cx="927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_tradnl" altLang="es-MX" sz="900" b="1" dirty="0" smtClean="0"/>
              <a:t>SIS-2016</a:t>
            </a:r>
          </a:p>
          <a:p>
            <a:pPr algn="r" eaLnBrk="1" hangingPunct="1">
              <a:spcBef>
                <a:spcPct val="50000"/>
              </a:spcBef>
              <a:defRPr/>
            </a:pPr>
            <a:endParaRPr lang="es-ES_tradnl" altLang="es-MX" sz="800" b="1" dirty="0" smtClean="0"/>
          </a:p>
        </p:txBody>
      </p:sp>
      <p:sp>
        <p:nvSpPr>
          <p:cNvPr id="1028" name="Text Box 27"/>
          <p:cNvSpPr txBox="1">
            <a:spLocks noChangeArrowheads="1"/>
          </p:cNvSpPr>
          <p:nvPr userDrawn="1"/>
        </p:nvSpPr>
        <p:spPr bwMode="auto">
          <a:xfrm>
            <a:off x="2057400" y="76200"/>
            <a:ext cx="3714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000" b="1" smtClean="0"/>
              <a:t>ESTRATEGIA DE EXTENSIÓN DE COBERTURA</a:t>
            </a:r>
          </a:p>
          <a:p>
            <a:pPr algn="ctr">
              <a:defRPr/>
            </a:pPr>
            <a:r>
              <a:rPr lang="es-ES_tradnl" sz="1000" b="1" smtClean="0"/>
              <a:t>Embarazo, parto y puerperio</a:t>
            </a:r>
          </a:p>
        </p:txBody>
      </p:sp>
      <p:sp>
        <p:nvSpPr>
          <p:cNvPr id="1029" name="Text Box 34"/>
          <p:cNvSpPr txBox="1">
            <a:spLocks noChangeArrowheads="1"/>
          </p:cNvSpPr>
          <p:nvPr userDrawn="1"/>
        </p:nvSpPr>
        <p:spPr bwMode="auto">
          <a:xfrm>
            <a:off x="6764338" y="41275"/>
            <a:ext cx="230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200" b="1" smtClean="0"/>
              <a:t>INFORME DE JURISDICCIÓN</a:t>
            </a:r>
          </a:p>
          <a:p>
            <a:pPr algn="ctr">
              <a:defRPr/>
            </a:pPr>
            <a:r>
              <a:rPr lang="es-ES_tradnl" sz="1200" b="1" smtClean="0"/>
              <a:t>SIS-SS-E4</a:t>
            </a:r>
            <a:endParaRPr lang="es-ES_tradnl" sz="1200" smtClean="0"/>
          </a:p>
        </p:txBody>
      </p:sp>
      <p:pic>
        <p:nvPicPr>
          <p:cNvPr id="1030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66675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6"/>
          <p:cNvSpPr>
            <a:spLocks noChangeShapeType="1"/>
          </p:cNvSpPr>
          <p:nvPr/>
        </p:nvSpPr>
        <p:spPr bwMode="auto">
          <a:xfrm flipH="1">
            <a:off x="0" y="8350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5" name="Line 26"/>
          <p:cNvSpPr>
            <a:spLocks noChangeShapeType="1"/>
          </p:cNvSpPr>
          <p:nvPr/>
        </p:nvSpPr>
        <p:spPr bwMode="auto">
          <a:xfrm>
            <a:off x="0" y="522287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6" name="Line 27"/>
          <p:cNvSpPr>
            <a:spLocks noChangeShapeType="1"/>
          </p:cNvSpPr>
          <p:nvPr/>
        </p:nvSpPr>
        <p:spPr bwMode="auto">
          <a:xfrm>
            <a:off x="0" y="547687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7" name="Line 32"/>
          <p:cNvSpPr>
            <a:spLocks noChangeShapeType="1"/>
          </p:cNvSpPr>
          <p:nvPr/>
        </p:nvSpPr>
        <p:spPr bwMode="auto">
          <a:xfrm>
            <a:off x="0" y="469423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8" name="Rectangle 74"/>
          <p:cNvSpPr>
            <a:spLocks noChangeArrowheads="1"/>
          </p:cNvSpPr>
          <p:nvPr/>
        </p:nvSpPr>
        <p:spPr bwMode="auto">
          <a:xfrm>
            <a:off x="-28575" y="6672263"/>
            <a:ext cx="8001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ANVERSO</a:t>
            </a:r>
          </a:p>
        </p:txBody>
      </p:sp>
      <p:sp>
        <p:nvSpPr>
          <p:cNvPr id="3079" name="Line 90"/>
          <p:cNvSpPr>
            <a:spLocks noChangeShapeType="1"/>
          </p:cNvSpPr>
          <p:nvPr/>
        </p:nvSpPr>
        <p:spPr bwMode="auto">
          <a:xfrm>
            <a:off x="0" y="155257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0" name="Line 97"/>
          <p:cNvSpPr>
            <a:spLocks noChangeShapeType="1"/>
          </p:cNvSpPr>
          <p:nvPr/>
        </p:nvSpPr>
        <p:spPr bwMode="auto">
          <a:xfrm>
            <a:off x="0" y="27273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Line 137"/>
          <p:cNvSpPr>
            <a:spLocks noChangeShapeType="1"/>
          </p:cNvSpPr>
          <p:nvPr/>
        </p:nvSpPr>
        <p:spPr bwMode="auto">
          <a:xfrm>
            <a:off x="0" y="44323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2" name="Line 154"/>
          <p:cNvSpPr>
            <a:spLocks noChangeShapeType="1"/>
          </p:cNvSpPr>
          <p:nvPr/>
        </p:nvSpPr>
        <p:spPr bwMode="auto">
          <a:xfrm>
            <a:off x="0" y="364966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3" name="Line 155"/>
          <p:cNvSpPr>
            <a:spLocks noChangeShapeType="1"/>
          </p:cNvSpPr>
          <p:nvPr/>
        </p:nvSpPr>
        <p:spPr bwMode="auto">
          <a:xfrm>
            <a:off x="0" y="391318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4" name="Line 156"/>
          <p:cNvSpPr>
            <a:spLocks noChangeShapeType="1"/>
          </p:cNvSpPr>
          <p:nvPr/>
        </p:nvSpPr>
        <p:spPr bwMode="auto">
          <a:xfrm>
            <a:off x="0" y="41767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5" name="Line 210"/>
          <p:cNvSpPr>
            <a:spLocks noChangeShapeType="1"/>
          </p:cNvSpPr>
          <p:nvPr/>
        </p:nvSpPr>
        <p:spPr bwMode="auto">
          <a:xfrm>
            <a:off x="0" y="16986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Rectangle 213"/>
          <p:cNvSpPr>
            <a:spLocks noChangeArrowheads="1"/>
          </p:cNvSpPr>
          <p:nvPr/>
        </p:nvSpPr>
        <p:spPr bwMode="auto">
          <a:xfrm>
            <a:off x="625475" y="2085975"/>
            <a:ext cx="882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II. 	MÓDULO</a:t>
            </a:r>
            <a:endParaRPr lang="es-ES" altLang="es-MX" sz="900" b="1"/>
          </a:p>
        </p:txBody>
      </p:sp>
      <p:sp>
        <p:nvSpPr>
          <p:cNvPr id="3087" name="Line 133"/>
          <p:cNvSpPr>
            <a:spLocks noChangeShapeType="1"/>
          </p:cNvSpPr>
          <p:nvPr/>
        </p:nvSpPr>
        <p:spPr bwMode="auto">
          <a:xfrm>
            <a:off x="0" y="287496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8" name="Line 135"/>
          <p:cNvSpPr>
            <a:spLocks noChangeShapeType="1"/>
          </p:cNvSpPr>
          <p:nvPr/>
        </p:nvSpPr>
        <p:spPr bwMode="auto">
          <a:xfrm>
            <a:off x="0" y="3130550"/>
            <a:ext cx="912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9" name="Line 216"/>
          <p:cNvSpPr>
            <a:spLocks noChangeShapeType="1"/>
          </p:cNvSpPr>
          <p:nvPr/>
        </p:nvSpPr>
        <p:spPr bwMode="auto">
          <a:xfrm>
            <a:off x="0" y="33861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grpSp>
        <p:nvGrpSpPr>
          <p:cNvPr id="3090" name="Group 365"/>
          <p:cNvGrpSpPr>
            <a:grpSpLocks/>
          </p:cNvGrpSpPr>
          <p:nvPr/>
        </p:nvGrpSpPr>
        <p:grpSpPr bwMode="auto">
          <a:xfrm>
            <a:off x="2276475" y="2881313"/>
            <a:ext cx="6457950" cy="3382962"/>
            <a:chOff x="1434" y="1815"/>
            <a:chExt cx="4068" cy="1967"/>
          </a:xfrm>
        </p:grpSpPr>
        <p:sp>
          <p:nvSpPr>
            <p:cNvPr id="3166" name="Line 226"/>
            <p:cNvSpPr>
              <a:spLocks noChangeShapeType="1"/>
            </p:cNvSpPr>
            <p:nvPr/>
          </p:nvSpPr>
          <p:spPr bwMode="auto">
            <a:xfrm>
              <a:off x="1434" y="1817"/>
              <a:ext cx="0" cy="1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7" name="Line 180"/>
            <p:cNvSpPr>
              <a:spLocks noChangeShapeType="1"/>
            </p:cNvSpPr>
            <p:nvPr/>
          </p:nvSpPr>
          <p:spPr bwMode="auto">
            <a:xfrm>
              <a:off x="3098" y="1815"/>
              <a:ext cx="0" cy="19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8" name="Line 181"/>
            <p:cNvSpPr>
              <a:spLocks noChangeShapeType="1"/>
            </p:cNvSpPr>
            <p:nvPr/>
          </p:nvSpPr>
          <p:spPr bwMode="auto">
            <a:xfrm>
              <a:off x="1658" y="1815"/>
              <a:ext cx="0" cy="19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9" name="Line 182"/>
            <p:cNvSpPr>
              <a:spLocks noChangeShapeType="1"/>
            </p:cNvSpPr>
            <p:nvPr/>
          </p:nvSpPr>
          <p:spPr bwMode="auto">
            <a:xfrm>
              <a:off x="1889" y="1815"/>
              <a:ext cx="0" cy="19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0" name="Line 183"/>
            <p:cNvSpPr>
              <a:spLocks noChangeShapeType="1"/>
            </p:cNvSpPr>
            <p:nvPr/>
          </p:nvSpPr>
          <p:spPr bwMode="auto">
            <a:xfrm>
              <a:off x="2125" y="1815"/>
              <a:ext cx="0" cy="1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1" name="Line 184"/>
            <p:cNvSpPr>
              <a:spLocks noChangeShapeType="1"/>
            </p:cNvSpPr>
            <p:nvPr/>
          </p:nvSpPr>
          <p:spPr bwMode="auto">
            <a:xfrm>
              <a:off x="2370" y="1815"/>
              <a:ext cx="0" cy="19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2" name="Line 185"/>
            <p:cNvSpPr>
              <a:spLocks noChangeShapeType="1"/>
            </p:cNvSpPr>
            <p:nvPr/>
          </p:nvSpPr>
          <p:spPr bwMode="auto">
            <a:xfrm>
              <a:off x="2616" y="1815"/>
              <a:ext cx="0" cy="1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3" name="Line 186"/>
            <p:cNvSpPr>
              <a:spLocks noChangeShapeType="1"/>
            </p:cNvSpPr>
            <p:nvPr/>
          </p:nvSpPr>
          <p:spPr bwMode="auto">
            <a:xfrm>
              <a:off x="2857" y="1815"/>
              <a:ext cx="0" cy="1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4" name="Line 187"/>
            <p:cNvSpPr>
              <a:spLocks noChangeShapeType="1"/>
            </p:cNvSpPr>
            <p:nvPr/>
          </p:nvSpPr>
          <p:spPr bwMode="auto">
            <a:xfrm>
              <a:off x="3339" y="1815"/>
              <a:ext cx="0" cy="1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5" name="Line 188"/>
            <p:cNvSpPr>
              <a:spLocks noChangeShapeType="1"/>
            </p:cNvSpPr>
            <p:nvPr/>
          </p:nvSpPr>
          <p:spPr bwMode="auto">
            <a:xfrm>
              <a:off x="3575" y="1815"/>
              <a:ext cx="0" cy="19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6" name="Line 189"/>
            <p:cNvSpPr>
              <a:spLocks noChangeShapeType="1"/>
            </p:cNvSpPr>
            <p:nvPr/>
          </p:nvSpPr>
          <p:spPr bwMode="auto">
            <a:xfrm>
              <a:off x="3816" y="1815"/>
              <a:ext cx="0" cy="19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7" name="Line 190"/>
            <p:cNvSpPr>
              <a:spLocks noChangeShapeType="1"/>
            </p:cNvSpPr>
            <p:nvPr/>
          </p:nvSpPr>
          <p:spPr bwMode="auto">
            <a:xfrm>
              <a:off x="4542" y="1815"/>
              <a:ext cx="0" cy="1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8" name="Line 191"/>
            <p:cNvSpPr>
              <a:spLocks noChangeShapeType="1"/>
            </p:cNvSpPr>
            <p:nvPr/>
          </p:nvSpPr>
          <p:spPr bwMode="auto">
            <a:xfrm>
              <a:off x="4063" y="1815"/>
              <a:ext cx="0" cy="19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9" name="Line 192"/>
            <p:cNvSpPr>
              <a:spLocks noChangeShapeType="1"/>
            </p:cNvSpPr>
            <p:nvPr/>
          </p:nvSpPr>
          <p:spPr bwMode="auto">
            <a:xfrm>
              <a:off x="4292" y="1815"/>
              <a:ext cx="0" cy="19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0" name="Line 269"/>
            <p:cNvSpPr>
              <a:spLocks noChangeShapeType="1"/>
            </p:cNvSpPr>
            <p:nvPr/>
          </p:nvSpPr>
          <p:spPr bwMode="auto">
            <a:xfrm>
              <a:off x="4784" y="1815"/>
              <a:ext cx="0" cy="1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1" name="Line 270"/>
            <p:cNvSpPr>
              <a:spLocks noChangeShapeType="1"/>
            </p:cNvSpPr>
            <p:nvPr/>
          </p:nvSpPr>
          <p:spPr bwMode="auto">
            <a:xfrm>
              <a:off x="5020" y="1815"/>
              <a:ext cx="0" cy="1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2" name="Line 271"/>
            <p:cNvSpPr>
              <a:spLocks noChangeShapeType="1"/>
            </p:cNvSpPr>
            <p:nvPr/>
          </p:nvSpPr>
          <p:spPr bwMode="auto">
            <a:xfrm>
              <a:off x="5261" y="1815"/>
              <a:ext cx="0" cy="19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3" name="Line 272"/>
            <p:cNvSpPr>
              <a:spLocks noChangeShapeType="1"/>
            </p:cNvSpPr>
            <p:nvPr/>
          </p:nvSpPr>
          <p:spPr bwMode="auto">
            <a:xfrm>
              <a:off x="5502" y="1815"/>
              <a:ext cx="0" cy="19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3091" name="Line 212"/>
          <p:cNvSpPr>
            <a:spLocks noChangeShapeType="1"/>
          </p:cNvSpPr>
          <p:nvPr/>
        </p:nvSpPr>
        <p:spPr bwMode="auto">
          <a:xfrm>
            <a:off x="2274888" y="1698625"/>
            <a:ext cx="0" cy="1027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092" name="Rectangle 243"/>
          <p:cNvSpPr>
            <a:spLocks noChangeArrowheads="1"/>
          </p:cNvSpPr>
          <p:nvPr/>
        </p:nvSpPr>
        <p:spPr bwMode="auto">
          <a:xfrm>
            <a:off x="2274888" y="1698625"/>
            <a:ext cx="30511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ATENDIDAS POR PRIMERA VEZ</a:t>
            </a:r>
            <a:endParaRPr lang="es-ES" altLang="es-MX" sz="800"/>
          </a:p>
        </p:txBody>
      </p:sp>
      <p:sp>
        <p:nvSpPr>
          <p:cNvPr id="3093" name="Rectangle 245"/>
          <p:cNvSpPr>
            <a:spLocks noChangeArrowheads="1"/>
          </p:cNvSpPr>
          <p:nvPr/>
        </p:nvSpPr>
        <p:spPr bwMode="auto">
          <a:xfrm>
            <a:off x="2765425" y="1941513"/>
            <a:ext cx="11334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EMBARAZO</a:t>
            </a:r>
            <a:endParaRPr lang="es-ES" altLang="es-MX" sz="700"/>
          </a:p>
        </p:txBody>
      </p:sp>
      <p:sp>
        <p:nvSpPr>
          <p:cNvPr id="3094" name="Rectangle 246"/>
          <p:cNvSpPr>
            <a:spLocks noChangeArrowheads="1"/>
          </p:cNvSpPr>
          <p:nvPr/>
        </p:nvSpPr>
        <p:spPr bwMode="auto">
          <a:xfrm>
            <a:off x="3444875" y="2155825"/>
            <a:ext cx="6794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EDAD</a:t>
            </a:r>
            <a:endParaRPr lang="es-ES" altLang="es-MX" sz="700"/>
          </a:p>
        </p:txBody>
      </p:sp>
      <p:sp>
        <p:nvSpPr>
          <p:cNvPr id="3095" name="Rectangle 247"/>
          <p:cNvSpPr>
            <a:spLocks noChangeArrowheads="1"/>
          </p:cNvSpPr>
          <p:nvPr/>
        </p:nvSpPr>
        <p:spPr bwMode="auto">
          <a:xfrm>
            <a:off x="2420938" y="2146300"/>
            <a:ext cx="8080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TRIMESTRE</a:t>
            </a:r>
            <a:endParaRPr lang="es-ES" altLang="es-MX" sz="700"/>
          </a:p>
        </p:txBody>
      </p:sp>
      <p:sp>
        <p:nvSpPr>
          <p:cNvPr id="3096" name="Rectangle 248"/>
          <p:cNvSpPr>
            <a:spLocks noChangeArrowheads="1"/>
          </p:cNvSpPr>
          <p:nvPr/>
        </p:nvSpPr>
        <p:spPr bwMode="auto">
          <a:xfrm>
            <a:off x="2232025" y="238918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PRI-</a:t>
            </a:r>
          </a:p>
          <a:p>
            <a:pPr algn="ctr"/>
            <a:r>
              <a:rPr lang="es-ES_tradnl" altLang="es-MX" sz="700"/>
              <a:t>MERO</a:t>
            </a:r>
            <a:endParaRPr lang="es-ES" altLang="es-MX" sz="700"/>
          </a:p>
        </p:txBody>
      </p:sp>
      <p:sp>
        <p:nvSpPr>
          <p:cNvPr id="3097" name="Rectangle 249"/>
          <p:cNvSpPr>
            <a:spLocks noChangeArrowheads="1"/>
          </p:cNvSpPr>
          <p:nvPr/>
        </p:nvSpPr>
        <p:spPr bwMode="auto">
          <a:xfrm>
            <a:off x="2541588" y="2398713"/>
            <a:ext cx="55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SEGUN-</a:t>
            </a:r>
          </a:p>
          <a:p>
            <a:pPr algn="ctr"/>
            <a:r>
              <a:rPr lang="es-ES_tradnl" altLang="es-MX" sz="700"/>
              <a:t>DO</a:t>
            </a:r>
            <a:endParaRPr lang="es-ES" altLang="es-MX" sz="700"/>
          </a:p>
        </p:txBody>
      </p:sp>
      <p:sp>
        <p:nvSpPr>
          <p:cNvPr id="3098" name="Rectangle 250"/>
          <p:cNvSpPr>
            <a:spLocks noChangeArrowheads="1"/>
          </p:cNvSpPr>
          <p:nvPr/>
        </p:nvSpPr>
        <p:spPr bwMode="auto">
          <a:xfrm>
            <a:off x="2914650" y="2389188"/>
            <a:ext cx="542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TER-</a:t>
            </a:r>
          </a:p>
          <a:p>
            <a:pPr algn="ctr"/>
            <a:r>
              <a:rPr lang="es-ES_tradnl" altLang="es-MX" sz="700"/>
              <a:t>CERO</a:t>
            </a:r>
            <a:endParaRPr lang="es-ES" altLang="es-MX" sz="700"/>
          </a:p>
        </p:txBody>
      </p:sp>
      <p:sp>
        <p:nvSpPr>
          <p:cNvPr id="3099" name="Rectangle 251"/>
          <p:cNvSpPr>
            <a:spLocks noChangeArrowheads="1"/>
          </p:cNvSpPr>
          <p:nvPr/>
        </p:nvSpPr>
        <p:spPr bwMode="auto">
          <a:xfrm>
            <a:off x="3284538" y="2393950"/>
            <a:ext cx="576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20</a:t>
            </a:r>
            <a:endParaRPr lang="es-ES" altLang="es-MX" sz="700"/>
          </a:p>
        </p:txBody>
      </p:sp>
      <p:sp>
        <p:nvSpPr>
          <p:cNvPr id="3100" name="Rectangle 252"/>
          <p:cNvSpPr>
            <a:spLocks noChangeArrowheads="1"/>
          </p:cNvSpPr>
          <p:nvPr/>
        </p:nvSpPr>
        <p:spPr bwMode="auto">
          <a:xfrm>
            <a:off x="3698875" y="2368550"/>
            <a:ext cx="5286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s-ES_tradnl" altLang="es-MX" sz="700"/>
              <a:t>20 AÑOS Y MÁS</a:t>
            </a:r>
            <a:endParaRPr lang="es-ES" altLang="es-MX" sz="700"/>
          </a:p>
        </p:txBody>
      </p:sp>
      <p:sp>
        <p:nvSpPr>
          <p:cNvPr id="3101" name="Rectangle 253"/>
          <p:cNvSpPr>
            <a:spLocks noChangeArrowheads="1"/>
          </p:cNvSpPr>
          <p:nvPr/>
        </p:nvSpPr>
        <p:spPr bwMode="auto">
          <a:xfrm>
            <a:off x="4087813" y="2168525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PAR-</a:t>
            </a:r>
          </a:p>
          <a:p>
            <a:pPr algn="ctr"/>
            <a:r>
              <a:rPr lang="es-ES_tradnl" altLang="es-MX" sz="700"/>
              <a:t>TO</a:t>
            </a:r>
            <a:endParaRPr lang="es-ES" altLang="es-MX" sz="700"/>
          </a:p>
        </p:txBody>
      </p:sp>
      <p:sp>
        <p:nvSpPr>
          <p:cNvPr id="3102" name="Rectangle 254"/>
          <p:cNvSpPr>
            <a:spLocks noChangeArrowheads="1"/>
          </p:cNvSpPr>
          <p:nvPr/>
        </p:nvSpPr>
        <p:spPr bwMode="auto">
          <a:xfrm>
            <a:off x="4495800" y="2168525"/>
            <a:ext cx="496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ABOR-</a:t>
            </a:r>
          </a:p>
          <a:p>
            <a:pPr algn="ctr"/>
            <a:r>
              <a:rPr lang="es-ES_tradnl" altLang="es-MX" sz="700"/>
              <a:t>TO</a:t>
            </a:r>
            <a:endParaRPr lang="es-ES" altLang="es-MX" sz="700"/>
          </a:p>
        </p:txBody>
      </p:sp>
      <p:sp>
        <p:nvSpPr>
          <p:cNvPr id="3103" name="Rectangle 255"/>
          <p:cNvSpPr>
            <a:spLocks noChangeArrowheads="1"/>
          </p:cNvSpPr>
          <p:nvPr/>
        </p:nvSpPr>
        <p:spPr bwMode="auto">
          <a:xfrm>
            <a:off x="4859338" y="2168525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PUER-PERIO</a:t>
            </a:r>
            <a:endParaRPr lang="es-ES" altLang="es-MX" sz="700"/>
          </a:p>
        </p:txBody>
      </p:sp>
      <p:sp>
        <p:nvSpPr>
          <p:cNvPr id="3104" name="Rectangle 256"/>
          <p:cNvSpPr>
            <a:spLocks noChangeArrowheads="1"/>
          </p:cNvSpPr>
          <p:nvPr/>
        </p:nvSpPr>
        <p:spPr bwMode="auto">
          <a:xfrm>
            <a:off x="5240338" y="2197100"/>
            <a:ext cx="5286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TOTAL</a:t>
            </a:r>
            <a:endParaRPr lang="es-ES" altLang="es-MX" sz="700"/>
          </a:p>
        </p:txBody>
      </p:sp>
      <p:sp>
        <p:nvSpPr>
          <p:cNvPr id="3105" name="Rectangle 257"/>
          <p:cNvSpPr>
            <a:spLocks noChangeArrowheads="1"/>
          </p:cNvSpPr>
          <p:nvPr/>
        </p:nvSpPr>
        <p:spPr bwMode="auto">
          <a:xfrm>
            <a:off x="5614988" y="2082800"/>
            <a:ext cx="528637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  EMBA-RAZO</a:t>
            </a:r>
            <a:endParaRPr lang="es-ES" altLang="es-MX" sz="700"/>
          </a:p>
        </p:txBody>
      </p:sp>
      <p:sp>
        <p:nvSpPr>
          <p:cNvPr id="3106" name="Rectangle 258"/>
          <p:cNvSpPr>
            <a:spLocks noChangeArrowheads="1"/>
          </p:cNvSpPr>
          <p:nvPr/>
        </p:nvSpPr>
        <p:spPr bwMode="auto">
          <a:xfrm>
            <a:off x="5994400" y="2082800"/>
            <a:ext cx="5286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PUER-PERIO</a:t>
            </a:r>
            <a:endParaRPr lang="es-ES" altLang="es-MX" sz="700"/>
          </a:p>
        </p:txBody>
      </p:sp>
      <p:sp>
        <p:nvSpPr>
          <p:cNvPr id="3107" name="Rectangle 259"/>
          <p:cNvSpPr>
            <a:spLocks noChangeArrowheads="1"/>
          </p:cNvSpPr>
          <p:nvPr/>
        </p:nvSpPr>
        <p:spPr bwMode="auto">
          <a:xfrm>
            <a:off x="5659438" y="1708150"/>
            <a:ext cx="8651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CONSULTAS</a:t>
            </a:r>
            <a:endParaRPr lang="es-ES" altLang="es-MX" sz="800"/>
          </a:p>
        </p:txBody>
      </p:sp>
      <p:sp>
        <p:nvSpPr>
          <p:cNvPr id="3108" name="Rectangle 260"/>
          <p:cNvSpPr>
            <a:spLocks noChangeArrowheads="1"/>
          </p:cNvSpPr>
          <p:nvPr/>
        </p:nvSpPr>
        <p:spPr bwMode="auto">
          <a:xfrm>
            <a:off x="6486525" y="1714500"/>
            <a:ext cx="106838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VACUNADAS CON TOXOIDE TETÁNICO DIFTÉRICO</a:t>
            </a:r>
            <a:endParaRPr lang="es-ES" altLang="es-MX" sz="700"/>
          </a:p>
        </p:txBody>
      </p:sp>
      <p:sp>
        <p:nvSpPr>
          <p:cNvPr id="3109" name="Rectangle 261"/>
          <p:cNvSpPr>
            <a:spLocks noChangeArrowheads="1"/>
          </p:cNvSpPr>
          <p:nvPr/>
        </p:nvSpPr>
        <p:spPr bwMode="auto">
          <a:xfrm>
            <a:off x="6413500" y="2235200"/>
            <a:ext cx="4460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PRI-</a:t>
            </a:r>
          </a:p>
          <a:p>
            <a:pPr algn="ctr"/>
            <a:r>
              <a:rPr lang="es-ES_tradnl" altLang="es-MX" sz="700"/>
              <a:t>MERA</a:t>
            </a:r>
            <a:endParaRPr lang="es-ES" altLang="es-MX" sz="700"/>
          </a:p>
        </p:txBody>
      </p:sp>
      <p:sp>
        <p:nvSpPr>
          <p:cNvPr id="3110" name="Rectangle 262"/>
          <p:cNvSpPr>
            <a:spLocks noChangeArrowheads="1"/>
          </p:cNvSpPr>
          <p:nvPr/>
        </p:nvSpPr>
        <p:spPr bwMode="auto">
          <a:xfrm>
            <a:off x="6731000" y="2249488"/>
            <a:ext cx="582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SEGUN-</a:t>
            </a:r>
          </a:p>
          <a:p>
            <a:pPr algn="ctr"/>
            <a:r>
              <a:rPr lang="es-ES_tradnl" altLang="es-MX" sz="700"/>
              <a:t>DA</a:t>
            </a:r>
            <a:endParaRPr lang="es-ES" altLang="es-MX" sz="700"/>
          </a:p>
        </p:txBody>
      </p:sp>
      <p:sp>
        <p:nvSpPr>
          <p:cNvPr id="3111" name="Rectangle 263"/>
          <p:cNvSpPr>
            <a:spLocks noChangeArrowheads="1"/>
          </p:cNvSpPr>
          <p:nvPr/>
        </p:nvSpPr>
        <p:spPr bwMode="auto">
          <a:xfrm>
            <a:off x="6975475" y="2249488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RE-  </a:t>
            </a:r>
          </a:p>
          <a:p>
            <a:pPr algn="ctr"/>
            <a:r>
              <a:rPr lang="es-ES_tradnl" altLang="es-MX" sz="700"/>
              <a:t> FUERZO</a:t>
            </a:r>
            <a:endParaRPr lang="es-ES" altLang="es-MX" sz="700"/>
          </a:p>
        </p:txBody>
      </p:sp>
      <p:sp>
        <p:nvSpPr>
          <p:cNvPr id="3112" name="Rectangle 264"/>
          <p:cNvSpPr>
            <a:spLocks noChangeArrowheads="1"/>
          </p:cNvSpPr>
          <p:nvPr/>
        </p:nvSpPr>
        <p:spPr bwMode="auto">
          <a:xfrm>
            <a:off x="7518400" y="2198688"/>
            <a:ext cx="5461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HIERRO</a:t>
            </a:r>
            <a:endParaRPr lang="es-ES" altLang="es-MX" sz="700"/>
          </a:p>
        </p:txBody>
      </p:sp>
      <p:sp>
        <p:nvSpPr>
          <p:cNvPr id="3113" name="Rectangle 265"/>
          <p:cNvSpPr>
            <a:spLocks noChangeArrowheads="1"/>
          </p:cNvSpPr>
          <p:nvPr/>
        </p:nvSpPr>
        <p:spPr bwMode="auto">
          <a:xfrm>
            <a:off x="7888288" y="1952625"/>
            <a:ext cx="541337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ALIMEN</a:t>
            </a:r>
          </a:p>
          <a:p>
            <a:pPr algn="ctr"/>
            <a:r>
              <a:rPr lang="es-ES_tradnl" altLang="es-MX" sz="700"/>
              <a:t>TACIÓN COM-</a:t>
            </a:r>
          </a:p>
          <a:p>
            <a:pPr algn="ctr"/>
            <a:r>
              <a:rPr lang="es-ES_tradnl" altLang="es-MX" sz="700"/>
              <a:t>PLE-</a:t>
            </a:r>
          </a:p>
          <a:p>
            <a:pPr algn="ctr"/>
            <a:r>
              <a:rPr lang="es-ES_tradnl" altLang="es-MX" sz="700"/>
              <a:t>MEN-TARIA</a:t>
            </a:r>
            <a:endParaRPr lang="es-ES" altLang="es-MX" sz="700"/>
          </a:p>
        </p:txBody>
      </p:sp>
      <p:sp>
        <p:nvSpPr>
          <p:cNvPr id="3114" name="Rectangle 266"/>
          <p:cNvSpPr>
            <a:spLocks noChangeArrowheads="1"/>
          </p:cNvSpPr>
          <p:nvPr/>
        </p:nvSpPr>
        <p:spPr bwMode="auto">
          <a:xfrm>
            <a:off x="8285163" y="2179638"/>
            <a:ext cx="528637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EMBA-RAZO</a:t>
            </a:r>
            <a:endParaRPr lang="es-ES" altLang="es-MX" sz="700"/>
          </a:p>
        </p:txBody>
      </p:sp>
      <p:sp>
        <p:nvSpPr>
          <p:cNvPr id="3115" name="Rectangle 267"/>
          <p:cNvSpPr>
            <a:spLocks noChangeArrowheads="1"/>
          </p:cNvSpPr>
          <p:nvPr/>
        </p:nvSpPr>
        <p:spPr bwMode="auto">
          <a:xfrm>
            <a:off x="8669338" y="2232025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PARTO</a:t>
            </a:r>
            <a:endParaRPr lang="es-ES" altLang="es-MX" sz="700"/>
          </a:p>
        </p:txBody>
      </p:sp>
      <p:sp>
        <p:nvSpPr>
          <p:cNvPr id="3116" name="Rectangle 268"/>
          <p:cNvSpPr>
            <a:spLocks noChangeArrowheads="1"/>
          </p:cNvSpPr>
          <p:nvPr/>
        </p:nvSpPr>
        <p:spPr bwMode="auto">
          <a:xfrm>
            <a:off x="8301038" y="1698625"/>
            <a:ext cx="8636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REFERIDAS DE ALTO RIESGO</a:t>
            </a:r>
            <a:endParaRPr lang="es-ES" altLang="es-MX" sz="800"/>
          </a:p>
        </p:txBody>
      </p:sp>
      <p:sp>
        <p:nvSpPr>
          <p:cNvPr id="3117" name="Line 276"/>
          <p:cNvSpPr>
            <a:spLocks noChangeShapeType="1"/>
          </p:cNvSpPr>
          <p:nvPr/>
        </p:nvSpPr>
        <p:spPr bwMode="auto">
          <a:xfrm>
            <a:off x="4918075" y="1922463"/>
            <a:ext cx="0" cy="804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Line 277"/>
          <p:cNvSpPr>
            <a:spLocks noChangeShapeType="1"/>
          </p:cNvSpPr>
          <p:nvPr/>
        </p:nvSpPr>
        <p:spPr bwMode="auto">
          <a:xfrm>
            <a:off x="2632075" y="2384425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9" name="Line 278"/>
          <p:cNvSpPr>
            <a:spLocks noChangeShapeType="1"/>
          </p:cNvSpPr>
          <p:nvPr/>
        </p:nvSpPr>
        <p:spPr bwMode="auto">
          <a:xfrm>
            <a:off x="2998788" y="2384425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0" name="Line 279"/>
          <p:cNvSpPr>
            <a:spLocks noChangeShapeType="1"/>
          </p:cNvSpPr>
          <p:nvPr/>
        </p:nvSpPr>
        <p:spPr bwMode="auto">
          <a:xfrm>
            <a:off x="3373438" y="2139950"/>
            <a:ext cx="0" cy="58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1" name="Line 280"/>
          <p:cNvSpPr>
            <a:spLocks noChangeShapeType="1"/>
          </p:cNvSpPr>
          <p:nvPr/>
        </p:nvSpPr>
        <p:spPr bwMode="auto">
          <a:xfrm>
            <a:off x="3762375" y="2384425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2" name="Line 281"/>
          <p:cNvSpPr>
            <a:spLocks noChangeShapeType="1"/>
          </p:cNvSpPr>
          <p:nvPr/>
        </p:nvSpPr>
        <p:spPr bwMode="auto">
          <a:xfrm>
            <a:off x="4152900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3" name="Line 282"/>
          <p:cNvSpPr>
            <a:spLocks noChangeShapeType="1"/>
          </p:cNvSpPr>
          <p:nvPr/>
        </p:nvSpPr>
        <p:spPr bwMode="auto">
          <a:xfrm>
            <a:off x="4535488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4" name="Line 283"/>
          <p:cNvSpPr>
            <a:spLocks noChangeShapeType="1"/>
          </p:cNvSpPr>
          <p:nvPr/>
        </p:nvSpPr>
        <p:spPr bwMode="auto">
          <a:xfrm>
            <a:off x="5300663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5" name="Line 284"/>
          <p:cNvSpPr>
            <a:spLocks noChangeShapeType="1"/>
          </p:cNvSpPr>
          <p:nvPr/>
        </p:nvSpPr>
        <p:spPr bwMode="auto">
          <a:xfrm>
            <a:off x="5675313" y="1698625"/>
            <a:ext cx="0" cy="1023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6" name="Line 285"/>
          <p:cNvSpPr>
            <a:spLocks noChangeShapeType="1"/>
          </p:cNvSpPr>
          <p:nvPr/>
        </p:nvSpPr>
        <p:spPr bwMode="auto">
          <a:xfrm>
            <a:off x="6057900" y="1922463"/>
            <a:ext cx="0" cy="803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7" name="Line 286"/>
          <p:cNvSpPr>
            <a:spLocks noChangeShapeType="1"/>
          </p:cNvSpPr>
          <p:nvPr/>
        </p:nvSpPr>
        <p:spPr bwMode="auto">
          <a:xfrm>
            <a:off x="6446838" y="1698625"/>
            <a:ext cx="0" cy="1023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8" name="Line 287"/>
          <p:cNvSpPr>
            <a:spLocks noChangeShapeType="1"/>
          </p:cNvSpPr>
          <p:nvPr/>
        </p:nvSpPr>
        <p:spPr bwMode="auto">
          <a:xfrm>
            <a:off x="6813550" y="2138363"/>
            <a:ext cx="0" cy="587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9" name="Line 288"/>
          <p:cNvSpPr>
            <a:spLocks noChangeShapeType="1"/>
          </p:cNvSpPr>
          <p:nvPr/>
        </p:nvSpPr>
        <p:spPr bwMode="auto">
          <a:xfrm>
            <a:off x="7210425" y="2147888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0" name="Line 289"/>
          <p:cNvSpPr>
            <a:spLocks noChangeShapeType="1"/>
          </p:cNvSpPr>
          <p:nvPr/>
        </p:nvSpPr>
        <p:spPr bwMode="auto">
          <a:xfrm>
            <a:off x="7594600" y="1698625"/>
            <a:ext cx="0" cy="1027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1" name="Line 290"/>
          <p:cNvSpPr>
            <a:spLocks noChangeShapeType="1"/>
          </p:cNvSpPr>
          <p:nvPr/>
        </p:nvSpPr>
        <p:spPr bwMode="auto">
          <a:xfrm>
            <a:off x="7969250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2" name="Line 291"/>
          <p:cNvSpPr>
            <a:spLocks noChangeShapeType="1"/>
          </p:cNvSpPr>
          <p:nvPr/>
        </p:nvSpPr>
        <p:spPr bwMode="auto">
          <a:xfrm>
            <a:off x="8351838" y="1698625"/>
            <a:ext cx="0" cy="1027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3" name="Line 292"/>
          <p:cNvSpPr>
            <a:spLocks noChangeShapeType="1"/>
          </p:cNvSpPr>
          <p:nvPr/>
        </p:nvSpPr>
        <p:spPr bwMode="auto">
          <a:xfrm>
            <a:off x="8734425" y="2154238"/>
            <a:ext cx="0" cy="569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4" name="Line 293"/>
          <p:cNvSpPr>
            <a:spLocks noChangeShapeType="1"/>
          </p:cNvSpPr>
          <p:nvPr/>
        </p:nvSpPr>
        <p:spPr bwMode="auto">
          <a:xfrm>
            <a:off x="2274888" y="1916113"/>
            <a:ext cx="4168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35" name="Line 294"/>
          <p:cNvSpPr>
            <a:spLocks noChangeShapeType="1"/>
          </p:cNvSpPr>
          <p:nvPr/>
        </p:nvSpPr>
        <p:spPr bwMode="auto">
          <a:xfrm>
            <a:off x="2281238" y="2139950"/>
            <a:ext cx="187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36" name="Line 295"/>
          <p:cNvSpPr>
            <a:spLocks noChangeShapeType="1"/>
          </p:cNvSpPr>
          <p:nvPr/>
        </p:nvSpPr>
        <p:spPr bwMode="auto">
          <a:xfrm>
            <a:off x="2276475" y="2384425"/>
            <a:ext cx="1862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37" name="Line 296"/>
          <p:cNvSpPr>
            <a:spLocks noChangeShapeType="1"/>
          </p:cNvSpPr>
          <p:nvPr/>
        </p:nvSpPr>
        <p:spPr bwMode="auto">
          <a:xfrm>
            <a:off x="6451600" y="2139950"/>
            <a:ext cx="1136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38" name="Rectangle 297"/>
          <p:cNvSpPr>
            <a:spLocks noChangeArrowheads="1"/>
          </p:cNvSpPr>
          <p:nvPr/>
        </p:nvSpPr>
        <p:spPr bwMode="auto">
          <a:xfrm>
            <a:off x="7419975" y="1706563"/>
            <a:ext cx="110966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MINISTRACIÓN</a:t>
            </a:r>
            <a:endParaRPr lang="es-ES" altLang="es-MX" sz="700"/>
          </a:p>
        </p:txBody>
      </p:sp>
      <p:sp>
        <p:nvSpPr>
          <p:cNvPr id="3139" name="Line 299"/>
          <p:cNvSpPr>
            <a:spLocks noChangeShapeType="1"/>
          </p:cNvSpPr>
          <p:nvPr/>
        </p:nvSpPr>
        <p:spPr bwMode="auto">
          <a:xfrm>
            <a:off x="7594600" y="1916113"/>
            <a:ext cx="74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40" name="Line 300"/>
          <p:cNvSpPr>
            <a:spLocks noChangeShapeType="1"/>
          </p:cNvSpPr>
          <p:nvPr/>
        </p:nvSpPr>
        <p:spPr bwMode="auto">
          <a:xfrm>
            <a:off x="8356600" y="2147888"/>
            <a:ext cx="800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41" name="Line 301"/>
          <p:cNvSpPr>
            <a:spLocks noChangeShapeType="1"/>
          </p:cNvSpPr>
          <p:nvPr/>
        </p:nvSpPr>
        <p:spPr bwMode="auto">
          <a:xfrm>
            <a:off x="0" y="494982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2" name="Line 302"/>
          <p:cNvSpPr>
            <a:spLocks noChangeShapeType="1"/>
          </p:cNvSpPr>
          <p:nvPr/>
        </p:nvSpPr>
        <p:spPr bwMode="auto">
          <a:xfrm>
            <a:off x="0" y="57324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3" name="Line 303"/>
          <p:cNvSpPr>
            <a:spLocks noChangeShapeType="1"/>
          </p:cNvSpPr>
          <p:nvPr/>
        </p:nvSpPr>
        <p:spPr bwMode="auto">
          <a:xfrm>
            <a:off x="0" y="599598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4" name="Line 340"/>
          <p:cNvSpPr>
            <a:spLocks noChangeShapeType="1"/>
          </p:cNvSpPr>
          <p:nvPr/>
        </p:nvSpPr>
        <p:spPr bwMode="auto">
          <a:xfrm>
            <a:off x="2265363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5" name="Line 342"/>
          <p:cNvSpPr>
            <a:spLocks noChangeShapeType="1"/>
          </p:cNvSpPr>
          <p:nvPr/>
        </p:nvSpPr>
        <p:spPr bwMode="auto">
          <a:xfrm>
            <a:off x="4918075" y="6435725"/>
            <a:ext cx="0" cy="27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6" name="Line 343"/>
          <p:cNvSpPr>
            <a:spLocks noChangeShapeType="1"/>
          </p:cNvSpPr>
          <p:nvPr/>
        </p:nvSpPr>
        <p:spPr bwMode="auto">
          <a:xfrm>
            <a:off x="2632075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7" name="Line 344"/>
          <p:cNvSpPr>
            <a:spLocks noChangeShapeType="1"/>
          </p:cNvSpPr>
          <p:nvPr/>
        </p:nvSpPr>
        <p:spPr bwMode="auto">
          <a:xfrm>
            <a:off x="2998788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8" name="Line 345"/>
          <p:cNvSpPr>
            <a:spLocks noChangeShapeType="1"/>
          </p:cNvSpPr>
          <p:nvPr/>
        </p:nvSpPr>
        <p:spPr bwMode="auto">
          <a:xfrm>
            <a:off x="3373438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9" name="Line 346"/>
          <p:cNvSpPr>
            <a:spLocks noChangeShapeType="1"/>
          </p:cNvSpPr>
          <p:nvPr/>
        </p:nvSpPr>
        <p:spPr bwMode="auto">
          <a:xfrm>
            <a:off x="3762375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0" name="Line 347"/>
          <p:cNvSpPr>
            <a:spLocks noChangeShapeType="1"/>
          </p:cNvSpPr>
          <p:nvPr/>
        </p:nvSpPr>
        <p:spPr bwMode="auto">
          <a:xfrm>
            <a:off x="4152900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1" name="Line 348"/>
          <p:cNvSpPr>
            <a:spLocks noChangeShapeType="1"/>
          </p:cNvSpPr>
          <p:nvPr/>
        </p:nvSpPr>
        <p:spPr bwMode="auto">
          <a:xfrm>
            <a:off x="4535488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2" name="Line 349"/>
          <p:cNvSpPr>
            <a:spLocks noChangeShapeType="1"/>
          </p:cNvSpPr>
          <p:nvPr/>
        </p:nvSpPr>
        <p:spPr bwMode="auto">
          <a:xfrm>
            <a:off x="5300663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3" name="Line 350"/>
          <p:cNvSpPr>
            <a:spLocks noChangeShapeType="1"/>
          </p:cNvSpPr>
          <p:nvPr/>
        </p:nvSpPr>
        <p:spPr bwMode="auto">
          <a:xfrm>
            <a:off x="5675313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4" name="Line 351"/>
          <p:cNvSpPr>
            <a:spLocks noChangeShapeType="1"/>
          </p:cNvSpPr>
          <p:nvPr/>
        </p:nvSpPr>
        <p:spPr bwMode="auto">
          <a:xfrm>
            <a:off x="6057900" y="6435725"/>
            <a:ext cx="0" cy="27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5" name="Line 352"/>
          <p:cNvSpPr>
            <a:spLocks noChangeShapeType="1"/>
          </p:cNvSpPr>
          <p:nvPr/>
        </p:nvSpPr>
        <p:spPr bwMode="auto">
          <a:xfrm>
            <a:off x="6450013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6" name="Line 353"/>
          <p:cNvSpPr>
            <a:spLocks noChangeShapeType="1"/>
          </p:cNvSpPr>
          <p:nvPr/>
        </p:nvSpPr>
        <p:spPr bwMode="auto">
          <a:xfrm>
            <a:off x="6813550" y="6435725"/>
            <a:ext cx="0" cy="27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7" name="Line 354"/>
          <p:cNvSpPr>
            <a:spLocks noChangeShapeType="1"/>
          </p:cNvSpPr>
          <p:nvPr/>
        </p:nvSpPr>
        <p:spPr bwMode="auto">
          <a:xfrm>
            <a:off x="7210425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8" name="Line 355"/>
          <p:cNvSpPr>
            <a:spLocks noChangeShapeType="1"/>
          </p:cNvSpPr>
          <p:nvPr/>
        </p:nvSpPr>
        <p:spPr bwMode="auto">
          <a:xfrm>
            <a:off x="7594600" y="6435725"/>
            <a:ext cx="0" cy="27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9" name="Line 356"/>
          <p:cNvSpPr>
            <a:spLocks noChangeShapeType="1"/>
          </p:cNvSpPr>
          <p:nvPr/>
        </p:nvSpPr>
        <p:spPr bwMode="auto">
          <a:xfrm>
            <a:off x="7969250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0" name="Line 357"/>
          <p:cNvSpPr>
            <a:spLocks noChangeShapeType="1"/>
          </p:cNvSpPr>
          <p:nvPr/>
        </p:nvSpPr>
        <p:spPr bwMode="auto">
          <a:xfrm>
            <a:off x="8351838" y="6435725"/>
            <a:ext cx="0" cy="27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1" name="Line 358"/>
          <p:cNvSpPr>
            <a:spLocks noChangeShapeType="1"/>
          </p:cNvSpPr>
          <p:nvPr/>
        </p:nvSpPr>
        <p:spPr bwMode="auto">
          <a:xfrm>
            <a:off x="8693150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2" name="Line 359"/>
          <p:cNvSpPr>
            <a:spLocks noChangeShapeType="1"/>
          </p:cNvSpPr>
          <p:nvPr/>
        </p:nvSpPr>
        <p:spPr bwMode="auto">
          <a:xfrm>
            <a:off x="-6350" y="643413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3" name="Rectangle 362"/>
          <p:cNvSpPr>
            <a:spLocks noChangeArrowheads="1"/>
          </p:cNvSpPr>
          <p:nvPr/>
        </p:nvSpPr>
        <p:spPr bwMode="auto">
          <a:xfrm>
            <a:off x="-82550" y="6459538"/>
            <a:ext cx="15224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s-ES_tradnl" altLang="es-MX" sz="900" b="1"/>
              <a:t>T O T A L</a:t>
            </a:r>
            <a:endParaRPr lang="es-ES" altLang="es-MX" sz="900" b="1"/>
          </a:p>
        </p:txBody>
      </p:sp>
      <p:sp>
        <p:nvSpPr>
          <p:cNvPr id="3164" name="Line 364"/>
          <p:cNvSpPr>
            <a:spLocks noChangeShapeType="1"/>
          </p:cNvSpPr>
          <p:nvPr/>
        </p:nvSpPr>
        <p:spPr bwMode="auto">
          <a:xfrm>
            <a:off x="0" y="626110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5" name="Text Box 367"/>
          <p:cNvSpPr txBox="1">
            <a:spLocks noChangeArrowheads="1"/>
          </p:cNvSpPr>
          <p:nvPr/>
        </p:nvSpPr>
        <p:spPr bwMode="auto">
          <a:xfrm>
            <a:off x="66675" y="949325"/>
            <a:ext cx="9048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I.  JURISDICCIÓN: __________________________________________	INFORMACIÓN CORRESPONDIENTE A: MES:___________________  AÑO: ______________   	  						</a:t>
            </a:r>
          </a:p>
          <a:p>
            <a:r>
              <a:rPr lang="es-ES_tradnl" altLang="es-MX" sz="900" b="1"/>
              <a:t>						RESPONSABLE DE LA INFORMACIÓN:	 __________________________________________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152"/>
          <p:cNvSpPr>
            <a:spLocks noChangeShapeType="1"/>
          </p:cNvSpPr>
          <p:nvPr/>
        </p:nvSpPr>
        <p:spPr bwMode="auto">
          <a:xfrm flipH="1">
            <a:off x="0" y="80327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099" name="Line 153"/>
          <p:cNvSpPr>
            <a:spLocks noChangeShapeType="1"/>
          </p:cNvSpPr>
          <p:nvPr/>
        </p:nvSpPr>
        <p:spPr bwMode="auto">
          <a:xfrm>
            <a:off x="0" y="184308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0" name="Rectangle 155"/>
          <p:cNvSpPr>
            <a:spLocks noChangeArrowheads="1"/>
          </p:cNvSpPr>
          <p:nvPr/>
        </p:nvSpPr>
        <p:spPr bwMode="auto">
          <a:xfrm>
            <a:off x="34925" y="1171575"/>
            <a:ext cx="12176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II. MÓDULO</a:t>
            </a:r>
            <a:endParaRPr lang="es-ES" altLang="es-MX" sz="900" b="1"/>
          </a:p>
        </p:txBody>
      </p:sp>
      <p:grpSp>
        <p:nvGrpSpPr>
          <p:cNvPr id="4101" name="Group 207"/>
          <p:cNvGrpSpPr>
            <a:grpSpLocks/>
          </p:cNvGrpSpPr>
          <p:nvPr/>
        </p:nvGrpSpPr>
        <p:grpSpPr bwMode="auto">
          <a:xfrm>
            <a:off x="119063" y="5165725"/>
            <a:ext cx="8832850" cy="1530350"/>
            <a:chOff x="0" y="3155"/>
            <a:chExt cx="5760" cy="953"/>
          </a:xfrm>
        </p:grpSpPr>
        <p:grpSp>
          <p:nvGrpSpPr>
            <p:cNvPr id="4208" name="Group 208"/>
            <p:cNvGrpSpPr>
              <a:grpSpLocks/>
            </p:cNvGrpSpPr>
            <p:nvPr/>
          </p:nvGrpSpPr>
          <p:grpSpPr bwMode="auto">
            <a:xfrm>
              <a:off x="0" y="3390"/>
              <a:ext cx="5760" cy="477"/>
              <a:chOff x="0" y="3606"/>
              <a:chExt cx="5760" cy="498"/>
            </a:xfrm>
          </p:grpSpPr>
          <p:sp>
            <p:nvSpPr>
              <p:cNvPr id="4213" name="Line 209"/>
              <p:cNvSpPr>
                <a:spLocks noChangeShapeType="1"/>
              </p:cNvSpPr>
              <p:nvPr/>
            </p:nvSpPr>
            <p:spPr bwMode="auto">
              <a:xfrm>
                <a:off x="0" y="385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14" name="Line 210"/>
              <p:cNvSpPr>
                <a:spLocks noChangeShapeType="1"/>
              </p:cNvSpPr>
              <p:nvPr/>
            </p:nvSpPr>
            <p:spPr bwMode="auto">
              <a:xfrm>
                <a:off x="0" y="410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15" name="Line 211"/>
              <p:cNvSpPr>
                <a:spLocks noChangeShapeType="1"/>
              </p:cNvSpPr>
              <p:nvPr/>
            </p:nvSpPr>
            <p:spPr bwMode="auto">
              <a:xfrm>
                <a:off x="0" y="3978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16" name="Line 212"/>
              <p:cNvSpPr>
                <a:spLocks noChangeShapeType="1"/>
              </p:cNvSpPr>
              <p:nvPr/>
            </p:nvSpPr>
            <p:spPr bwMode="auto">
              <a:xfrm>
                <a:off x="0" y="3606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17" name="Line 213"/>
              <p:cNvSpPr>
                <a:spLocks noChangeShapeType="1"/>
              </p:cNvSpPr>
              <p:nvPr/>
            </p:nvSpPr>
            <p:spPr bwMode="auto">
              <a:xfrm>
                <a:off x="0" y="373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4209" name="Line 214"/>
            <p:cNvSpPr>
              <a:spLocks noChangeShapeType="1"/>
            </p:cNvSpPr>
            <p:nvPr/>
          </p:nvSpPr>
          <p:spPr bwMode="auto">
            <a:xfrm>
              <a:off x="0" y="315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0" name="Line 215"/>
            <p:cNvSpPr>
              <a:spLocks noChangeShapeType="1"/>
            </p:cNvSpPr>
            <p:nvPr/>
          </p:nvSpPr>
          <p:spPr bwMode="auto">
            <a:xfrm>
              <a:off x="0" y="327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1" name="Line 216"/>
            <p:cNvSpPr>
              <a:spLocks noChangeShapeType="1"/>
            </p:cNvSpPr>
            <p:nvPr/>
          </p:nvSpPr>
          <p:spPr bwMode="auto">
            <a:xfrm>
              <a:off x="0" y="3987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2" name="Line 217"/>
            <p:cNvSpPr>
              <a:spLocks noChangeShapeType="1"/>
            </p:cNvSpPr>
            <p:nvPr/>
          </p:nvSpPr>
          <p:spPr bwMode="auto">
            <a:xfrm>
              <a:off x="0" y="4108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4102" name="Rectangle 218"/>
          <p:cNvSpPr>
            <a:spLocks noChangeArrowheads="1"/>
          </p:cNvSpPr>
          <p:nvPr/>
        </p:nvSpPr>
        <p:spPr bwMode="auto">
          <a:xfrm>
            <a:off x="0" y="4967288"/>
            <a:ext cx="2203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800" b="1"/>
              <a:t>III. OBSERVACIONES:</a:t>
            </a:r>
            <a:endParaRPr lang="es-ES" altLang="es-MX" sz="800" b="1"/>
          </a:p>
        </p:txBody>
      </p:sp>
      <p:sp>
        <p:nvSpPr>
          <p:cNvPr id="4103" name="Line 219"/>
          <p:cNvSpPr>
            <a:spLocks noChangeShapeType="1"/>
          </p:cNvSpPr>
          <p:nvPr/>
        </p:nvSpPr>
        <p:spPr bwMode="auto">
          <a:xfrm flipH="1">
            <a:off x="0" y="49720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4" name="Rectangle 220"/>
          <p:cNvSpPr>
            <a:spLocks noChangeArrowheads="1"/>
          </p:cNvSpPr>
          <p:nvPr/>
        </p:nvSpPr>
        <p:spPr bwMode="auto">
          <a:xfrm>
            <a:off x="0" y="6683375"/>
            <a:ext cx="8001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REVERSO</a:t>
            </a:r>
          </a:p>
        </p:txBody>
      </p:sp>
      <p:sp>
        <p:nvSpPr>
          <p:cNvPr id="4105" name="Rectangle 285"/>
          <p:cNvSpPr>
            <a:spLocks noChangeArrowheads="1"/>
          </p:cNvSpPr>
          <p:nvPr/>
        </p:nvSpPr>
        <p:spPr bwMode="auto">
          <a:xfrm>
            <a:off x="3817938" y="1476375"/>
            <a:ext cx="5095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20 AÑOS Y MÁS</a:t>
            </a:r>
            <a:endParaRPr lang="es-ES" altLang="es-MX" sz="700"/>
          </a:p>
        </p:txBody>
      </p:sp>
      <p:sp>
        <p:nvSpPr>
          <p:cNvPr id="4106" name="Rectangle 315"/>
          <p:cNvSpPr>
            <a:spLocks noChangeArrowheads="1"/>
          </p:cNvSpPr>
          <p:nvPr/>
        </p:nvSpPr>
        <p:spPr bwMode="auto">
          <a:xfrm>
            <a:off x="1690688" y="817563"/>
            <a:ext cx="562768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MUJERES ATENDIDAS EN EL MES POR:</a:t>
            </a:r>
            <a:endParaRPr lang="es-ES" altLang="es-MX" sz="800"/>
          </a:p>
        </p:txBody>
      </p:sp>
      <p:sp>
        <p:nvSpPr>
          <p:cNvPr id="4107" name="Line 316"/>
          <p:cNvSpPr>
            <a:spLocks noChangeShapeType="1"/>
          </p:cNvSpPr>
          <p:nvPr/>
        </p:nvSpPr>
        <p:spPr bwMode="auto">
          <a:xfrm>
            <a:off x="1652588" y="1035050"/>
            <a:ext cx="5267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8" name="Rectangle 317"/>
          <p:cNvSpPr>
            <a:spLocks noChangeArrowheads="1"/>
          </p:cNvSpPr>
          <p:nvPr/>
        </p:nvSpPr>
        <p:spPr bwMode="auto">
          <a:xfrm>
            <a:off x="6815138" y="955675"/>
            <a:ext cx="690562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40000"/>
              </a:lnSpc>
              <a:spcBef>
                <a:spcPct val="40000"/>
              </a:spcBef>
            </a:pPr>
            <a:r>
              <a:rPr lang="es-ES_tradnl" altLang="es-MX" sz="700"/>
              <a:t>DEFUN-CIONES MATER-NAS</a:t>
            </a:r>
            <a:endParaRPr lang="es-ES" altLang="es-MX" sz="700"/>
          </a:p>
        </p:txBody>
      </p:sp>
      <p:sp>
        <p:nvSpPr>
          <p:cNvPr id="4109" name="Rectangle 318"/>
          <p:cNvSpPr>
            <a:spLocks noChangeArrowheads="1"/>
          </p:cNvSpPr>
          <p:nvPr/>
        </p:nvSpPr>
        <p:spPr bwMode="auto">
          <a:xfrm>
            <a:off x="4219575" y="1462088"/>
            <a:ext cx="5905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AUXILIAR DE SALUD</a:t>
            </a:r>
            <a:endParaRPr lang="es-ES" altLang="es-MX" sz="700"/>
          </a:p>
        </p:txBody>
      </p:sp>
      <p:sp>
        <p:nvSpPr>
          <p:cNvPr id="4110" name="Rectangle 319"/>
          <p:cNvSpPr>
            <a:spLocks noChangeArrowheads="1"/>
          </p:cNvSpPr>
          <p:nvPr/>
        </p:nvSpPr>
        <p:spPr bwMode="auto">
          <a:xfrm>
            <a:off x="1863725" y="1049338"/>
            <a:ext cx="9842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ABORTO</a:t>
            </a:r>
            <a:endParaRPr lang="es-ES" altLang="es-MX" sz="700"/>
          </a:p>
        </p:txBody>
      </p:sp>
      <p:sp>
        <p:nvSpPr>
          <p:cNvPr id="4111" name="Rectangle 320"/>
          <p:cNvSpPr>
            <a:spLocks noChangeArrowheads="1"/>
          </p:cNvSpPr>
          <p:nvPr/>
        </p:nvSpPr>
        <p:spPr bwMode="auto">
          <a:xfrm>
            <a:off x="2152650" y="1227138"/>
            <a:ext cx="796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GRUPO DE EDAD</a:t>
            </a:r>
            <a:endParaRPr lang="es-ES" altLang="es-MX" sz="700"/>
          </a:p>
        </p:txBody>
      </p:sp>
      <p:sp>
        <p:nvSpPr>
          <p:cNvPr id="4112" name="Rectangle 321"/>
          <p:cNvSpPr>
            <a:spLocks noChangeArrowheads="1"/>
          </p:cNvSpPr>
          <p:nvPr/>
        </p:nvSpPr>
        <p:spPr bwMode="auto">
          <a:xfrm>
            <a:off x="1625600" y="1423988"/>
            <a:ext cx="50958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TOTAL</a:t>
            </a:r>
            <a:endParaRPr lang="es-ES" altLang="es-MX" sz="700"/>
          </a:p>
        </p:txBody>
      </p:sp>
      <p:sp>
        <p:nvSpPr>
          <p:cNvPr id="4113" name="Rectangle 322"/>
          <p:cNvSpPr>
            <a:spLocks noChangeArrowheads="1"/>
          </p:cNvSpPr>
          <p:nvPr/>
        </p:nvSpPr>
        <p:spPr bwMode="auto">
          <a:xfrm>
            <a:off x="2027238" y="1516063"/>
            <a:ext cx="550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20</a:t>
            </a:r>
            <a:endParaRPr lang="es-ES" altLang="es-MX" sz="700"/>
          </a:p>
        </p:txBody>
      </p:sp>
      <p:sp>
        <p:nvSpPr>
          <p:cNvPr id="4114" name="Rectangle 323"/>
          <p:cNvSpPr>
            <a:spLocks noChangeArrowheads="1"/>
          </p:cNvSpPr>
          <p:nvPr/>
        </p:nvSpPr>
        <p:spPr bwMode="auto">
          <a:xfrm>
            <a:off x="2493963" y="1463675"/>
            <a:ext cx="5016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20 AÑOS Y MÁS</a:t>
            </a:r>
            <a:endParaRPr lang="es-ES" altLang="es-MX" sz="700"/>
          </a:p>
        </p:txBody>
      </p:sp>
      <p:sp>
        <p:nvSpPr>
          <p:cNvPr id="4115" name="Rectangle 324"/>
          <p:cNvSpPr>
            <a:spLocks noChangeArrowheads="1"/>
          </p:cNvSpPr>
          <p:nvPr/>
        </p:nvSpPr>
        <p:spPr bwMode="auto">
          <a:xfrm>
            <a:off x="2967038" y="1441450"/>
            <a:ext cx="5016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TOTAL</a:t>
            </a:r>
            <a:endParaRPr lang="es-ES" altLang="es-MX" sz="700"/>
          </a:p>
        </p:txBody>
      </p:sp>
      <p:sp>
        <p:nvSpPr>
          <p:cNvPr id="4116" name="Rectangle 325"/>
          <p:cNvSpPr>
            <a:spLocks noChangeArrowheads="1"/>
          </p:cNvSpPr>
          <p:nvPr/>
        </p:nvSpPr>
        <p:spPr bwMode="auto">
          <a:xfrm>
            <a:off x="4662488" y="1460500"/>
            <a:ext cx="5715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SUPERV. Y/O MÉDICO</a:t>
            </a:r>
            <a:endParaRPr lang="es-ES" altLang="es-MX" sz="700"/>
          </a:p>
        </p:txBody>
      </p:sp>
      <p:sp>
        <p:nvSpPr>
          <p:cNvPr id="4117" name="Rectangle 326"/>
          <p:cNvSpPr>
            <a:spLocks noChangeArrowheads="1"/>
          </p:cNvSpPr>
          <p:nvPr/>
        </p:nvSpPr>
        <p:spPr bwMode="auto">
          <a:xfrm>
            <a:off x="5106988" y="1570038"/>
            <a:ext cx="5937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NORMAL</a:t>
            </a:r>
            <a:endParaRPr lang="es-ES" altLang="es-MX" sz="700"/>
          </a:p>
        </p:txBody>
      </p:sp>
      <p:sp>
        <p:nvSpPr>
          <p:cNvPr id="4118" name="Rectangle 327"/>
          <p:cNvSpPr>
            <a:spLocks noChangeArrowheads="1"/>
          </p:cNvSpPr>
          <p:nvPr/>
        </p:nvSpPr>
        <p:spPr bwMode="auto">
          <a:xfrm>
            <a:off x="5487988" y="1530350"/>
            <a:ext cx="679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COMPLI-CADO</a:t>
            </a:r>
            <a:endParaRPr lang="es-ES" altLang="es-MX" sz="700"/>
          </a:p>
        </p:txBody>
      </p:sp>
      <p:sp>
        <p:nvSpPr>
          <p:cNvPr id="4119" name="Rectangle 328"/>
          <p:cNvSpPr>
            <a:spLocks noChangeArrowheads="1"/>
          </p:cNvSpPr>
          <p:nvPr/>
        </p:nvSpPr>
        <p:spPr bwMode="auto">
          <a:xfrm>
            <a:off x="6005513" y="1533525"/>
            <a:ext cx="542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NACIDO VIVO</a:t>
            </a:r>
            <a:endParaRPr lang="es-ES" altLang="es-MX" sz="700"/>
          </a:p>
        </p:txBody>
      </p:sp>
      <p:sp>
        <p:nvSpPr>
          <p:cNvPr id="4120" name="Rectangle 329"/>
          <p:cNvSpPr>
            <a:spLocks noChangeArrowheads="1"/>
          </p:cNvSpPr>
          <p:nvPr/>
        </p:nvSpPr>
        <p:spPr bwMode="auto">
          <a:xfrm>
            <a:off x="6424613" y="1531938"/>
            <a:ext cx="577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NACIDO MUERTO</a:t>
            </a:r>
            <a:endParaRPr lang="es-ES" altLang="es-MX" sz="700"/>
          </a:p>
        </p:txBody>
      </p:sp>
      <p:sp>
        <p:nvSpPr>
          <p:cNvPr id="4121" name="Rectangle 330"/>
          <p:cNvSpPr>
            <a:spLocks noChangeArrowheads="1"/>
          </p:cNvSpPr>
          <p:nvPr/>
        </p:nvSpPr>
        <p:spPr bwMode="auto">
          <a:xfrm>
            <a:off x="6134100" y="1277938"/>
            <a:ext cx="727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PRODUCTO</a:t>
            </a:r>
            <a:endParaRPr lang="es-ES" altLang="es-MX" sz="700"/>
          </a:p>
        </p:txBody>
      </p:sp>
      <p:sp>
        <p:nvSpPr>
          <p:cNvPr id="4122" name="Line 331"/>
          <p:cNvSpPr>
            <a:spLocks noChangeShapeType="1"/>
          </p:cNvSpPr>
          <p:nvPr/>
        </p:nvSpPr>
        <p:spPr bwMode="auto">
          <a:xfrm>
            <a:off x="1652588" y="817563"/>
            <a:ext cx="0" cy="1027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23" name="Line 332"/>
          <p:cNvSpPr>
            <a:spLocks noChangeShapeType="1"/>
          </p:cNvSpPr>
          <p:nvPr/>
        </p:nvSpPr>
        <p:spPr bwMode="auto">
          <a:xfrm>
            <a:off x="3406775" y="1252538"/>
            <a:ext cx="4763" cy="593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4" name="Line 333"/>
          <p:cNvSpPr>
            <a:spLocks noChangeShapeType="1"/>
          </p:cNvSpPr>
          <p:nvPr/>
        </p:nvSpPr>
        <p:spPr bwMode="auto">
          <a:xfrm>
            <a:off x="2103438" y="1258888"/>
            <a:ext cx="0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5" name="Line 334"/>
          <p:cNvSpPr>
            <a:spLocks noChangeShapeType="1"/>
          </p:cNvSpPr>
          <p:nvPr/>
        </p:nvSpPr>
        <p:spPr bwMode="auto">
          <a:xfrm>
            <a:off x="2543175" y="1497013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6" name="Line 335"/>
          <p:cNvSpPr>
            <a:spLocks noChangeShapeType="1"/>
          </p:cNvSpPr>
          <p:nvPr/>
        </p:nvSpPr>
        <p:spPr bwMode="auto">
          <a:xfrm>
            <a:off x="2987675" y="1041400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7" name="Line 336"/>
          <p:cNvSpPr>
            <a:spLocks noChangeShapeType="1"/>
          </p:cNvSpPr>
          <p:nvPr/>
        </p:nvSpPr>
        <p:spPr bwMode="auto">
          <a:xfrm>
            <a:off x="3857625" y="1498600"/>
            <a:ext cx="0" cy="341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8" name="Line 337"/>
          <p:cNvSpPr>
            <a:spLocks noChangeShapeType="1"/>
          </p:cNvSpPr>
          <p:nvPr/>
        </p:nvSpPr>
        <p:spPr bwMode="auto">
          <a:xfrm>
            <a:off x="4292600" y="1258888"/>
            <a:ext cx="0" cy="582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9" name="Line 338"/>
          <p:cNvSpPr>
            <a:spLocks noChangeShapeType="1"/>
          </p:cNvSpPr>
          <p:nvPr/>
        </p:nvSpPr>
        <p:spPr bwMode="auto">
          <a:xfrm>
            <a:off x="4727575" y="1508125"/>
            <a:ext cx="0" cy="33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0" name="Line 339"/>
          <p:cNvSpPr>
            <a:spLocks noChangeShapeType="1"/>
          </p:cNvSpPr>
          <p:nvPr/>
        </p:nvSpPr>
        <p:spPr bwMode="auto">
          <a:xfrm>
            <a:off x="5176838" y="1258888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1" name="Line 340"/>
          <p:cNvSpPr>
            <a:spLocks noChangeShapeType="1"/>
          </p:cNvSpPr>
          <p:nvPr/>
        </p:nvSpPr>
        <p:spPr bwMode="auto">
          <a:xfrm>
            <a:off x="5614988" y="1500188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2" name="Line 341"/>
          <p:cNvSpPr>
            <a:spLocks noChangeShapeType="1"/>
          </p:cNvSpPr>
          <p:nvPr/>
        </p:nvSpPr>
        <p:spPr bwMode="auto">
          <a:xfrm>
            <a:off x="6057900" y="126047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3" name="Line 342"/>
          <p:cNvSpPr>
            <a:spLocks noChangeShapeType="1"/>
          </p:cNvSpPr>
          <p:nvPr/>
        </p:nvSpPr>
        <p:spPr bwMode="auto">
          <a:xfrm>
            <a:off x="6486525" y="1508125"/>
            <a:ext cx="0" cy="33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4" name="Line 343"/>
          <p:cNvSpPr>
            <a:spLocks noChangeShapeType="1"/>
          </p:cNvSpPr>
          <p:nvPr/>
        </p:nvSpPr>
        <p:spPr bwMode="auto">
          <a:xfrm>
            <a:off x="6923088" y="808038"/>
            <a:ext cx="0" cy="1028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5" name="Line 344"/>
          <p:cNvSpPr>
            <a:spLocks noChangeShapeType="1"/>
          </p:cNvSpPr>
          <p:nvPr/>
        </p:nvSpPr>
        <p:spPr bwMode="auto">
          <a:xfrm>
            <a:off x="1652588" y="1258888"/>
            <a:ext cx="178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6" name="Line 345"/>
          <p:cNvSpPr>
            <a:spLocks noChangeShapeType="1"/>
          </p:cNvSpPr>
          <p:nvPr/>
        </p:nvSpPr>
        <p:spPr bwMode="auto">
          <a:xfrm>
            <a:off x="2097088" y="1503363"/>
            <a:ext cx="88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7" name="Line 346"/>
          <p:cNvSpPr>
            <a:spLocks noChangeShapeType="1"/>
          </p:cNvSpPr>
          <p:nvPr/>
        </p:nvSpPr>
        <p:spPr bwMode="auto">
          <a:xfrm>
            <a:off x="3389313" y="1258888"/>
            <a:ext cx="3536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8" name="Rectangle 347"/>
          <p:cNvSpPr>
            <a:spLocks noChangeArrowheads="1"/>
          </p:cNvSpPr>
          <p:nvPr/>
        </p:nvSpPr>
        <p:spPr bwMode="auto">
          <a:xfrm>
            <a:off x="3373438" y="1270000"/>
            <a:ext cx="9556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GRUPO DE EDAD</a:t>
            </a:r>
            <a:endParaRPr lang="es-ES" altLang="es-MX" sz="700"/>
          </a:p>
        </p:txBody>
      </p:sp>
      <p:sp>
        <p:nvSpPr>
          <p:cNvPr id="4139" name="Rectangle 348"/>
          <p:cNvSpPr>
            <a:spLocks noChangeArrowheads="1"/>
          </p:cNvSpPr>
          <p:nvPr/>
        </p:nvSpPr>
        <p:spPr bwMode="auto">
          <a:xfrm>
            <a:off x="4289425" y="1287463"/>
            <a:ext cx="9207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ATENDIDO POR</a:t>
            </a:r>
            <a:endParaRPr lang="es-ES" altLang="es-MX" sz="700"/>
          </a:p>
        </p:txBody>
      </p:sp>
      <p:sp>
        <p:nvSpPr>
          <p:cNvPr id="4140" name="Rectangle 349"/>
          <p:cNvSpPr>
            <a:spLocks noChangeArrowheads="1"/>
          </p:cNvSpPr>
          <p:nvPr/>
        </p:nvSpPr>
        <p:spPr bwMode="auto">
          <a:xfrm>
            <a:off x="5218113" y="1293813"/>
            <a:ext cx="8286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TIPO</a:t>
            </a:r>
            <a:endParaRPr lang="es-ES" altLang="es-MX" sz="700"/>
          </a:p>
        </p:txBody>
      </p:sp>
      <p:sp>
        <p:nvSpPr>
          <p:cNvPr id="4141" name="Line 350"/>
          <p:cNvSpPr>
            <a:spLocks noChangeShapeType="1"/>
          </p:cNvSpPr>
          <p:nvPr/>
        </p:nvSpPr>
        <p:spPr bwMode="auto">
          <a:xfrm>
            <a:off x="3409950" y="1493838"/>
            <a:ext cx="351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2" name="Text Box 351"/>
          <p:cNvSpPr txBox="1">
            <a:spLocks noChangeArrowheads="1"/>
          </p:cNvSpPr>
          <p:nvPr/>
        </p:nvSpPr>
        <p:spPr bwMode="auto">
          <a:xfrm>
            <a:off x="3421063" y="1062038"/>
            <a:ext cx="34893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 A R T O</a:t>
            </a:r>
          </a:p>
        </p:txBody>
      </p:sp>
      <p:sp>
        <p:nvSpPr>
          <p:cNvPr id="4143" name="Rectangle 352"/>
          <p:cNvSpPr>
            <a:spLocks noChangeArrowheads="1"/>
          </p:cNvSpPr>
          <p:nvPr/>
        </p:nvSpPr>
        <p:spPr bwMode="auto">
          <a:xfrm>
            <a:off x="3352800" y="1528763"/>
            <a:ext cx="550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20</a:t>
            </a:r>
            <a:endParaRPr lang="es-ES" altLang="es-MX" sz="700"/>
          </a:p>
        </p:txBody>
      </p:sp>
      <p:sp>
        <p:nvSpPr>
          <p:cNvPr id="4144" name="Rectangle 353"/>
          <p:cNvSpPr>
            <a:spLocks noChangeArrowheads="1"/>
          </p:cNvSpPr>
          <p:nvPr/>
        </p:nvSpPr>
        <p:spPr bwMode="auto">
          <a:xfrm>
            <a:off x="7329488" y="1468438"/>
            <a:ext cx="542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CON APOYO</a:t>
            </a:r>
            <a:endParaRPr lang="es-ES" altLang="es-MX" sz="700"/>
          </a:p>
        </p:txBody>
      </p:sp>
      <p:sp>
        <p:nvSpPr>
          <p:cNvPr id="4145" name="Rectangle 354"/>
          <p:cNvSpPr>
            <a:spLocks noChangeArrowheads="1"/>
          </p:cNvSpPr>
          <p:nvPr/>
        </p:nvSpPr>
        <p:spPr bwMode="auto">
          <a:xfrm>
            <a:off x="7697788" y="1397000"/>
            <a:ext cx="658812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CAJAS ENTRE-GADAS</a:t>
            </a:r>
            <a:endParaRPr lang="es-ES" altLang="es-MX" sz="700"/>
          </a:p>
        </p:txBody>
      </p:sp>
      <p:sp>
        <p:nvSpPr>
          <p:cNvPr id="4146" name="Rectangle 355"/>
          <p:cNvSpPr>
            <a:spLocks noChangeArrowheads="1"/>
          </p:cNvSpPr>
          <p:nvPr/>
        </p:nvSpPr>
        <p:spPr bwMode="auto">
          <a:xfrm>
            <a:off x="8340725" y="1063625"/>
            <a:ext cx="704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MADRES LACTANDO</a:t>
            </a:r>
            <a:endParaRPr lang="es-ES" altLang="es-MX" sz="700"/>
          </a:p>
        </p:txBody>
      </p:sp>
      <p:sp>
        <p:nvSpPr>
          <p:cNvPr id="4147" name="Line 356"/>
          <p:cNvSpPr>
            <a:spLocks noChangeShapeType="1"/>
          </p:cNvSpPr>
          <p:nvPr/>
        </p:nvSpPr>
        <p:spPr bwMode="auto">
          <a:xfrm>
            <a:off x="7375525" y="809625"/>
            <a:ext cx="0" cy="1025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8" name="Line 357"/>
          <p:cNvSpPr>
            <a:spLocks noChangeShapeType="1"/>
          </p:cNvSpPr>
          <p:nvPr/>
        </p:nvSpPr>
        <p:spPr bwMode="auto">
          <a:xfrm>
            <a:off x="7813675" y="1385888"/>
            <a:ext cx="0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9" name="Line 358"/>
          <p:cNvSpPr>
            <a:spLocks noChangeShapeType="1"/>
          </p:cNvSpPr>
          <p:nvPr/>
        </p:nvSpPr>
        <p:spPr bwMode="auto">
          <a:xfrm>
            <a:off x="8248650" y="1046163"/>
            <a:ext cx="0" cy="795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0" name="Line 359"/>
          <p:cNvSpPr>
            <a:spLocks noChangeShapeType="1"/>
          </p:cNvSpPr>
          <p:nvPr/>
        </p:nvSpPr>
        <p:spPr bwMode="auto">
          <a:xfrm>
            <a:off x="8688388" y="1385888"/>
            <a:ext cx="0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1" name="Text Box 360"/>
          <p:cNvSpPr txBox="1">
            <a:spLocks noChangeArrowheads="1"/>
          </p:cNvSpPr>
          <p:nvPr/>
        </p:nvSpPr>
        <p:spPr bwMode="auto">
          <a:xfrm>
            <a:off x="7381875" y="825500"/>
            <a:ext cx="17716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S A L U D   I N D Í G E N A</a:t>
            </a:r>
          </a:p>
        </p:txBody>
      </p:sp>
      <p:sp>
        <p:nvSpPr>
          <p:cNvPr id="4152" name="Rectangle 361"/>
          <p:cNvSpPr>
            <a:spLocks noChangeArrowheads="1"/>
          </p:cNvSpPr>
          <p:nvPr/>
        </p:nvSpPr>
        <p:spPr bwMode="auto">
          <a:xfrm>
            <a:off x="7419975" y="1103313"/>
            <a:ext cx="8636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EMBARAZADAS</a:t>
            </a:r>
            <a:endParaRPr lang="es-ES" altLang="es-MX" sz="700"/>
          </a:p>
        </p:txBody>
      </p:sp>
      <p:sp>
        <p:nvSpPr>
          <p:cNvPr id="4153" name="Line 362"/>
          <p:cNvSpPr>
            <a:spLocks noChangeShapeType="1"/>
          </p:cNvSpPr>
          <p:nvPr/>
        </p:nvSpPr>
        <p:spPr bwMode="auto">
          <a:xfrm>
            <a:off x="7378700" y="1376363"/>
            <a:ext cx="176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54" name="Rectangle 363"/>
          <p:cNvSpPr>
            <a:spLocks noChangeArrowheads="1"/>
          </p:cNvSpPr>
          <p:nvPr/>
        </p:nvSpPr>
        <p:spPr bwMode="auto">
          <a:xfrm>
            <a:off x="8205788" y="1444625"/>
            <a:ext cx="541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CON APOYO</a:t>
            </a:r>
            <a:endParaRPr lang="es-ES" altLang="es-MX" sz="700"/>
          </a:p>
        </p:txBody>
      </p:sp>
      <p:sp>
        <p:nvSpPr>
          <p:cNvPr id="4155" name="Rectangle 364"/>
          <p:cNvSpPr>
            <a:spLocks noChangeArrowheads="1"/>
          </p:cNvSpPr>
          <p:nvPr/>
        </p:nvSpPr>
        <p:spPr bwMode="auto">
          <a:xfrm>
            <a:off x="8583613" y="1414463"/>
            <a:ext cx="65881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CAJAS ENTRE-GADAS</a:t>
            </a:r>
            <a:endParaRPr lang="es-ES" altLang="es-MX" sz="700"/>
          </a:p>
        </p:txBody>
      </p:sp>
      <p:sp>
        <p:nvSpPr>
          <p:cNvPr id="4156" name="Line 398"/>
          <p:cNvSpPr>
            <a:spLocks noChangeShapeType="1"/>
          </p:cNvSpPr>
          <p:nvPr/>
        </p:nvSpPr>
        <p:spPr bwMode="auto">
          <a:xfrm>
            <a:off x="7380288" y="1035050"/>
            <a:ext cx="1743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pSp>
        <p:nvGrpSpPr>
          <p:cNvPr id="4157" name="2 Grupo"/>
          <p:cNvGrpSpPr>
            <a:grpSpLocks/>
          </p:cNvGrpSpPr>
          <p:nvPr/>
        </p:nvGrpSpPr>
        <p:grpSpPr bwMode="auto">
          <a:xfrm>
            <a:off x="0" y="1933575"/>
            <a:ext cx="9144000" cy="2924175"/>
            <a:chOff x="0" y="1933575"/>
            <a:chExt cx="9144000" cy="2924175"/>
          </a:xfrm>
        </p:grpSpPr>
        <p:sp>
          <p:nvSpPr>
            <p:cNvPr id="4158" name="Line 192"/>
            <p:cNvSpPr>
              <a:spLocks noChangeShapeType="1"/>
            </p:cNvSpPr>
            <p:nvPr/>
          </p:nvSpPr>
          <p:spPr bwMode="auto">
            <a:xfrm>
              <a:off x="0" y="381635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59" name="Line 193"/>
            <p:cNvSpPr>
              <a:spLocks noChangeShapeType="1"/>
            </p:cNvSpPr>
            <p:nvPr/>
          </p:nvSpPr>
          <p:spPr bwMode="auto">
            <a:xfrm>
              <a:off x="0" y="401955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0" name="Line 194"/>
            <p:cNvSpPr>
              <a:spLocks noChangeShapeType="1"/>
            </p:cNvSpPr>
            <p:nvPr/>
          </p:nvSpPr>
          <p:spPr bwMode="auto">
            <a:xfrm>
              <a:off x="0" y="339090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1" name="Line 195"/>
            <p:cNvSpPr>
              <a:spLocks noChangeShapeType="1"/>
            </p:cNvSpPr>
            <p:nvPr/>
          </p:nvSpPr>
          <p:spPr bwMode="auto">
            <a:xfrm>
              <a:off x="0" y="3181350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2" name="Line 196"/>
            <p:cNvSpPr>
              <a:spLocks noChangeShapeType="1"/>
            </p:cNvSpPr>
            <p:nvPr/>
          </p:nvSpPr>
          <p:spPr bwMode="auto">
            <a:xfrm>
              <a:off x="0" y="2552700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3" name="Line 197"/>
            <p:cNvSpPr>
              <a:spLocks noChangeShapeType="1"/>
            </p:cNvSpPr>
            <p:nvPr/>
          </p:nvSpPr>
          <p:spPr bwMode="auto">
            <a:xfrm>
              <a:off x="0" y="2763838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4" name="Line 198"/>
            <p:cNvSpPr>
              <a:spLocks noChangeShapeType="1"/>
            </p:cNvSpPr>
            <p:nvPr/>
          </p:nvSpPr>
          <p:spPr bwMode="auto">
            <a:xfrm>
              <a:off x="0" y="2974975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5" name="Line 199"/>
            <p:cNvSpPr>
              <a:spLocks noChangeShapeType="1"/>
            </p:cNvSpPr>
            <p:nvPr/>
          </p:nvSpPr>
          <p:spPr bwMode="auto">
            <a:xfrm>
              <a:off x="0" y="1936750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6" name="Line 200"/>
            <p:cNvSpPr>
              <a:spLocks noChangeShapeType="1"/>
            </p:cNvSpPr>
            <p:nvPr/>
          </p:nvSpPr>
          <p:spPr bwMode="auto">
            <a:xfrm>
              <a:off x="0" y="2135188"/>
              <a:ext cx="91281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7" name="Line 201"/>
            <p:cNvSpPr>
              <a:spLocks noChangeShapeType="1"/>
            </p:cNvSpPr>
            <p:nvPr/>
          </p:nvSpPr>
          <p:spPr bwMode="auto">
            <a:xfrm>
              <a:off x="0" y="234156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8" name="Line 202"/>
            <p:cNvSpPr>
              <a:spLocks noChangeShapeType="1"/>
            </p:cNvSpPr>
            <p:nvPr/>
          </p:nvSpPr>
          <p:spPr bwMode="auto">
            <a:xfrm>
              <a:off x="0" y="3595688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9" name="Line 203"/>
            <p:cNvSpPr>
              <a:spLocks noChangeShapeType="1"/>
            </p:cNvSpPr>
            <p:nvPr/>
          </p:nvSpPr>
          <p:spPr bwMode="auto">
            <a:xfrm>
              <a:off x="0" y="4224338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0" name="Line 205"/>
            <p:cNvSpPr>
              <a:spLocks noChangeShapeType="1"/>
            </p:cNvSpPr>
            <p:nvPr/>
          </p:nvSpPr>
          <p:spPr bwMode="auto">
            <a:xfrm>
              <a:off x="0" y="4637088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1" name="Line 206"/>
            <p:cNvSpPr>
              <a:spLocks noChangeShapeType="1"/>
            </p:cNvSpPr>
            <p:nvPr/>
          </p:nvSpPr>
          <p:spPr bwMode="auto">
            <a:xfrm>
              <a:off x="0" y="485775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2" name="Rectangle 260"/>
            <p:cNvSpPr>
              <a:spLocks noChangeArrowheads="1"/>
            </p:cNvSpPr>
            <p:nvPr/>
          </p:nvSpPr>
          <p:spPr bwMode="auto">
            <a:xfrm>
              <a:off x="71438" y="4627563"/>
              <a:ext cx="1528762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900" b="1"/>
                <a:t>T O T A L</a:t>
              </a:r>
              <a:endParaRPr lang="es-ES" altLang="es-MX" sz="900" b="1"/>
            </a:p>
          </p:txBody>
        </p:sp>
        <p:sp>
          <p:nvSpPr>
            <p:cNvPr id="4173" name="Line 267"/>
            <p:cNvSpPr>
              <a:spLocks noChangeShapeType="1"/>
            </p:cNvSpPr>
            <p:nvPr/>
          </p:nvSpPr>
          <p:spPr bwMode="auto">
            <a:xfrm>
              <a:off x="0" y="449580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4" name="Line 302"/>
            <p:cNvSpPr>
              <a:spLocks noChangeShapeType="1"/>
            </p:cNvSpPr>
            <p:nvPr/>
          </p:nvSpPr>
          <p:spPr bwMode="auto">
            <a:xfrm>
              <a:off x="1646238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75" name="Line 303"/>
            <p:cNvSpPr>
              <a:spLocks noChangeShapeType="1"/>
            </p:cNvSpPr>
            <p:nvPr/>
          </p:nvSpPr>
          <p:spPr bwMode="auto">
            <a:xfrm>
              <a:off x="3406775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6" name="Line 304"/>
            <p:cNvSpPr>
              <a:spLocks noChangeShapeType="1"/>
            </p:cNvSpPr>
            <p:nvPr/>
          </p:nvSpPr>
          <p:spPr bwMode="auto">
            <a:xfrm>
              <a:off x="2089150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7" name="Line 305"/>
            <p:cNvSpPr>
              <a:spLocks noChangeShapeType="1"/>
            </p:cNvSpPr>
            <p:nvPr/>
          </p:nvSpPr>
          <p:spPr bwMode="auto">
            <a:xfrm>
              <a:off x="2528888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8" name="Line 306"/>
            <p:cNvSpPr>
              <a:spLocks noChangeShapeType="1"/>
            </p:cNvSpPr>
            <p:nvPr/>
          </p:nvSpPr>
          <p:spPr bwMode="auto">
            <a:xfrm>
              <a:off x="2974975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9" name="Line 307"/>
            <p:cNvSpPr>
              <a:spLocks noChangeShapeType="1"/>
            </p:cNvSpPr>
            <p:nvPr/>
          </p:nvSpPr>
          <p:spPr bwMode="auto">
            <a:xfrm>
              <a:off x="3844925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0" name="Line 308"/>
            <p:cNvSpPr>
              <a:spLocks noChangeShapeType="1"/>
            </p:cNvSpPr>
            <p:nvPr/>
          </p:nvSpPr>
          <p:spPr bwMode="auto">
            <a:xfrm>
              <a:off x="4283075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1" name="Line 309"/>
            <p:cNvSpPr>
              <a:spLocks noChangeShapeType="1"/>
            </p:cNvSpPr>
            <p:nvPr/>
          </p:nvSpPr>
          <p:spPr bwMode="auto">
            <a:xfrm>
              <a:off x="4708525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2" name="Line 310"/>
            <p:cNvSpPr>
              <a:spLocks noChangeShapeType="1"/>
            </p:cNvSpPr>
            <p:nvPr/>
          </p:nvSpPr>
          <p:spPr bwMode="auto">
            <a:xfrm>
              <a:off x="5175250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3" name="Line 311"/>
            <p:cNvSpPr>
              <a:spLocks noChangeShapeType="1"/>
            </p:cNvSpPr>
            <p:nvPr/>
          </p:nvSpPr>
          <p:spPr bwMode="auto">
            <a:xfrm>
              <a:off x="5611813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4" name="Line 312"/>
            <p:cNvSpPr>
              <a:spLocks noChangeShapeType="1"/>
            </p:cNvSpPr>
            <p:nvPr/>
          </p:nvSpPr>
          <p:spPr bwMode="auto">
            <a:xfrm>
              <a:off x="6048375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5" name="Line 313"/>
            <p:cNvSpPr>
              <a:spLocks noChangeShapeType="1"/>
            </p:cNvSpPr>
            <p:nvPr/>
          </p:nvSpPr>
          <p:spPr bwMode="auto">
            <a:xfrm>
              <a:off x="6488113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6" name="Line 314"/>
            <p:cNvSpPr>
              <a:spLocks noChangeShapeType="1"/>
            </p:cNvSpPr>
            <p:nvPr/>
          </p:nvSpPr>
          <p:spPr bwMode="auto">
            <a:xfrm>
              <a:off x="6924675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7" name="Line 288"/>
            <p:cNvSpPr>
              <a:spLocks noChangeShapeType="1"/>
            </p:cNvSpPr>
            <p:nvPr/>
          </p:nvSpPr>
          <p:spPr bwMode="auto">
            <a:xfrm>
              <a:off x="1646238" y="1944169"/>
              <a:ext cx="0" cy="25390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88" name="Line 289"/>
            <p:cNvSpPr>
              <a:spLocks noChangeShapeType="1"/>
            </p:cNvSpPr>
            <p:nvPr/>
          </p:nvSpPr>
          <p:spPr bwMode="auto">
            <a:xfrm>
              <a:off x="3406775" y="1944169"/>
              <a:ext cx="0" cy="25390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9" name="Line 291"/>
            <p:cNvSpPr>
              <a:spLocks noChangeShapeType="1"/>
            </p:cNvSpPr>
            <p:nvPr/>
          </p:nvSpPr>
          <p:spPr bwMode="auto">
            <a:xfrm>
              <a:off x="2528888" y="1944169"/>
              <a:ext cx="0" cy="2542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0" name="Line 297"/>
            <p:cNvSpPr>
              <a:spLocks noChangeShapeType="1"/>
            </p:cNvSpPr>
            <p:nvPr/>
          </p:nvSpPr>
          <p:spPr bwMode="auto">
            <a:xfrm>
              <a:off x="5611813" y="1944169"/>
              <a:ext cx="0" cy="25408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1" name="Line 298"/>
            <p:cNvSpPr>
              <a:spLocks noChangeShapeType="1"/>
            </p:cNvSpPr>
            <p:nvPr/>
          </p:nvSpPr>
          <p:spPr bwMode="auto">
            <a:xfrm>
              <a:off x="6048375" y="1944169"/>
              <a:ext cx="0" cy="25390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2" name="Line 292"/>
            <p:cNvSpPr>
              <a:spLocks noChangeShapeType="1"/>
            </p:cNvSpPr>
            <p:nvPr/>
          </p:nvSpPr>
          <p:spPr bwMode="auto">
            <a:xfrm>
              <a:off x="2974975" y="1944168"/>
              <a:ext cx="0" cy="25532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3" name="Line 293"/>
            <p:cNvSpPr>
              <a:spLocks noChangeShapeType="1"/>
            </p:cNvSpPr>
            <p:nvPr/>
          </p:nvSpPr>
          <p:spPr bwMode="auto">
            <a:xfrm>
              <a:off x="3844924" y="1944168"/>
              <a:ext cx="3175" cy="25532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4" name="Line 294"/>
            <p:cNvSpPr>
              <a:spLocks noChangeShapeType="1"/>
            </p:cNvSpPr>
            <p:nvPr/>
          </p:nvSpPr>
          <p:spPr bwMode="auto">
            <a:xfrm>
              <a:off x="4283075" y="1944169"/>
              <a:ext cx="0" cy="25532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5" name="Line 295"/>
            <p:cNvSpPr>
              <a:spLocks noChangeShapeType="1"/>
            </p:cNvSpPr>
            <p:nvPr/>
          </p:nvSpPr>
          <p:spPr bwMode="auto">
            <a:xfrm>
              <a:off x="4708525" y="1944168"/>
              <a:ext cx="0" cy="25532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6" name="Line 296"/>
            <p:cNvSpPr>
              <a:spLocks noChangeShapeType="1"/>
            </p:cNvSpPr>
            <p:nvPr/>
          </p:nvSpPr>
          <p:spPr bwMode="auto">
            <a:xfrm flipH="1">
              <a:off x="5172075" y="1944168"/>
              <a:ext cx="3175" cy="25532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7" name="Line 299"/>
            <p:cNvSpPr>
              <a:spLocks noChangeShapeType="1"/>
            </p:cNvSpPr>
            <p:nvPr/>
          </p:nvSpPr>
          <p:spPr bwMode="auto">
            <a:xfrm flipH="1">
              <a:off x="6486525" y="1944168"/>
              <a:ext cx="1588" cy="25532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8" name="Line 300"/>
            <p:cNvSpPr>
              <a:spLocks noChangeShapeType="1"/>
            </p:cNvSpPr>
            <p:nvPr/>
          </p:nvSpPr>
          <p:spPr bwMode="auto">
            <a:xfrm>
              <a:off x="6924675" y="1944169"/>
              <a:ext cx="0" cy="2544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9" name="Line 366"/>
            <p:cNvSpPr>
              <a:spLocks noChangeShapeType="1"/>
            </p:cNvSpPr>
            <p:nvPr/>
          </p:nvSpPr>
          <p:spPr bwMode="auto">
            <a:xfrm>
              <a:off x="7366000" y="1933575"/>
              <a:ext cx="0" cy="2563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200" name="Line 367"/>
            <p:cNvSpPr>
              <a:spLocks noChangeShapeType="1"/>
            </p:cNvSpPr>
            <p:nvPr/>
          </p:nvSpPr>
          <p:spPr bwMode="auto">
            <a:xfrm>
              <a:off x="7818438" y="1933575"/>
              <a:ext cx="0" cy="2563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201" name="Line 368"/>
            <p:cNvSpPr>
              <a:spLocks noChangeShapeType="1"/>
            </p:cNvSpPr>
            <p:nvPr/>
          </p:nvSpPr>
          <p:spPr bwMode="auto">
            <a:xfrm>
              <a:off x="8250238" y="1933575"/>
              <a:ext cx="0" cy="2563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202" name="Line 371"/>
            <p:cNvSpPr>
              <a:spLocks noChangeShapeType="1"/>
            </p:cNvSpPr>
            <p:nvPr/>
          </p:nvSpPr>
          <p:spPr bwMode="auto">
            <a:xfrm>
              <a:off x="7380288" y="4640263"/>
              <a:ext cx="0" cy="2174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203" name="Line 372"/>
            <p:cNvSpPr>
              <a:spLocks noChangeShapeType="1"/>
            </p:cNvSpPr>
            <p:nvPr/>
          </p:nvSpPr>
          <p:spPr bwMode="auto">
            <a:xfrm>
              <a:off x="7818438" y="4640263"/>
              <a:ext cx="0" cy="2174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204" name="Line 373"/>
            <p:cNvSpPr>
              <a:spLocks noChangeShapeType="1"/>
            </p:cNvSpPr>
            <p:nvPr/>
          </p:nvSpPr>
          <p:spPr bwMode="auto">
            <a:xfrm>
              <a:off x="8250238" y="4640263"/>
              <a:ext cx="0" cy="2174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205" name="Line 374"/>
            <p:cNvSpPr>
              <a:spLocks noChangeShapeType="1"/>
            </p:cNvSpPr>
            <p:nvPr/>
          </p:nvSpPr>
          <p:spPr bwMode="auto">
            <a:xfrm>
              <a:off x="8691563" y="4640263"/>
              <a:ext cx="0" cy="2174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206" name="Line 367"/>
            <p:cNvSpPr>
              <a:spLocks noChangeShapeType="1"/>
            </p:cNvSpPr>
            <p:nvPr/>
          </p:nvSpPr>
          <p:spPr bwMode="auto">
            <a:xfrm>
              <a:off x="8688388" y="1933575"/>
              <a:ext cx="0" cy="2563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207" name="Line 291"/>
            <p:cNvSpPr>
              <a:spLocks noChangeShapeType="1"/>
            </p:cNvSpPr>
            <p:nvPr/>
          </p:nvSpPr>
          <p:spPr bwMode="auto">
            <a:xfrm>
              <a:off x="2090738" y="1944169"/>
              <a:ext cx="0" cy="2542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5138</TotalTime>
  <Words>162</Words>
  <Application>Microsoft Office PowerPoint</Application>
  <PresentationFormat>Carta (216 x 279 mm)</PresentationFormat>
  <Paragraphs>74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Diseño predeterminado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Conformación e Integración de Bases de Datos</dc:creator>
  <cp:lastModifiedBy>Alicia Mercado Sandoval</cp:lastModifiedBy>
  <cp:revision>155</cp:revision>
  <cp:lastPrinted>2015-10-16T22:49:26Z</cp:lastPrinted>
  <dcterms:created xsi:type="dcterms:W3CDTF">1999-03-16T19:31:02Z</dcterms:created>
  <dcterms:modified xsi:type="dcterms:W3CDTF">2015-10-16T23:20:10Z</dcterms:modified>
</cp:coreProperties>
</file>